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91" r:id="rId4"/>
    <p:sldId id="311" r:id="rId5"/>
    <p:sldId id="289" r:id="rId6"/>
    <p:sldId id="307" r:id="rId7"/>
    <p:sldId id="308" r:id="rId8"/>
    <p:sldId id="292" r:id="rId9"/>
    <p:sldId id="295" r:id="rId10"/>
    <p:sldId id="290" r:id="rId11"/>
    <p:sldId id="288" r:id="rId12"/>
    <p:sldId id="296" r:id="rId13"/>
    <p:sldId id="306" r:id="rId14"/>
    <p:sldId id="293" r:id="rId15"/>
    <p:sldId id="294" r:id="rId16"/>
    <p:sldId id="302" r:id="rId17"/>
    <p:sldId id="303" r:id="rId18"/>
    <p:sldId id="301" r:id="rId19"/>
    <p:sldId id="304" r:id="rId20"/>
    <p:sldId id="297" r:id="rId21"/>
    <p:sldId id="300" r:id="rId22"/>
    <p:sldId id="299" r:id="rId23"/>
    <p:sldId id="309" r:id="rId24"/>
    <p:sldId id="310" r:id="rId25"/>
    <p:sldId id="284" r:id="rId26"/>
    <p:sldId id="286" r:id="rId27"/>
    <p:sldId id="285" r:id="rId28"/>
    <p:sldId id="287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ontserrat" pitchFamily="2" charset="77"/>
      <p:regular r:id="rId35"/>
      <p:bold r:id="rId36"/>
      <p:italic r:id="rId37"/>
      <p:boldItalic r:id="rId38"/>
    </p:embeddedFont>
    <p:embeddedFont>
      <p:font typeface="Montserrat Medium" pitchFamily="2" charset="77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170" autoAdjust="0"/>
  </p:normalViewPr>
  <p:slideViewPr>
    <p:cSldViewPr snapToGrid="0">
      <p:cViewPr varScale="1">
        <p:scale>
          <a:sx n="144" d="100"/>
          <a:sy n="144" d="100"/>
        </p:scale>
        <p:origin x="126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AA5273-D9EA-4509-A612-25E758D58930}" type="doc">
      <dgm:prSet loTypeId="urn:microsoft.com/office/officeart/2005/8/layout/vList2" loCatId="icon" qsTypeId="urn:microsoft.com/office/officeart/2005/8/quickstyle/simple3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9CF71B-0009-4A52-955E-0FD5E7A2CFF6}">
      <dgm:prSet custT="1"/>
      <dgm:spPr>
        <a:solidFill>
          <a:schemeClr val="bg2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  <a:latin typeface="Montserrat" panose="020B0604020202020204" charset="0"/>
            </a:rPr>
            <a:t>dotnet new -</a:t>
          </a:r>
          <a:r>
            <a:rPr lang="en-US" sz="1200" dirty="0" err="1">
              <a:solidFill>
                <a:schemeClr val="bg1"/>
              </a:solidFill>
              <a:latin typeface="Montserrat" panose="020B0604020202020204" charset="0"/>
            </a:rPr>
            <a:t>i</a:t>
          </a:r>
          <a:r>
            <a:rPr lang="en-US" sz="1200" dirty="0">
              <a:solidFill>
                <a:schemeClr val="bg1"/>
              </a:solidFill>
              <a:latin typeface="Montserrat" panose="020B0604020202020204" charset="0"/>
            </a:rPr>
            <a:t> Fabulous.XamarinForms.Templates</a:t>
          </a:r>
        </a:p>
      </dgm:t>
    </dgm:pt>
    <dgm:pt modelId="{36A75A28-01FB-4364-A7E0-58CBC6BCA4E7}" type="parTrans" cxnId="{729DF749-38A5-48EB-9D70-28B936946BE3}">
      <dgm:prSet/>
      <dgm:spPr/>
      <dgm:t>
        <a:bodyPr/>
        <a:lstStyle/>
        <a:p>
          <a:endParaRPr lang="en-US"/>
        </a:p>
      </dgm:t>
    </dgm:pt>
    <dgm:pt modelId="{65767BDC-9D2A-423F-814D-749E4458F15F}" type="sibTrans" cxnId="{729DF749-38A5-48EB-9D70-28B936946BE3}">
      <dgm:prSet/>
      <dgm:spPr/>
      <dgm:t>
        <a:bodyPr/>
        <a:lstStyle/>
        <a:p>
          <a:endParaRPr lang="en-US"/>
        </a:p>
      </dgm:t>
    </dgm:pt>
    <dgm:pt modelId="{A030FE5C-E6F0-4902-85F7-7365AD76D4C5}">
      <dgm:prSet custT="1"/>
      <dgm:spPr>
        <a:solidFill>
          <a:schemeClr val="bg2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  <a:latin typeface="Montserrat" panose="020B0604020202020204" charset="0"/>
            </a:rPr>
            <a:t>dotnet new fabulous-</a:t>
          </a:r>
          <a:r>
            <a:rPr lang="en-US" sz="1200" dirty="0" err="1">
              <a:solidFill>
                <a:schemeClr val="bg1"/>
              </a:solidFill>
              <a:latin typeface="Montserrat" panose="020B0604020202020204" charset="0"/>
            </a:rPr>
            <a:t>xf</a:t>
          </a:r>
          <a:r>
            <a:rPr lang="en-US" sz="1200" dirty="0">
              <a:solidFill>
                <a:schemeClr val="bg1"/>
              </a:solidFill>
              <a:latin typeface="Montserrat" panose="020B0604020202020204" charset="0"/>
            </a:rPr>
            <a:t>-app --name MyFabulousApp</a:t>
          </a:r>
        </a:p>
      </dgm:t>
    </dgm:pt>
    <dgm:pt modelId="{916CD223-8F12-4F1B-94DC-3778BDFDADF0}" type="parTrans" cxnId="{01507E7C-F47A-4662-8626-32617B6551E0}">
      <dgm:prSet/>
      <dgm:spPr/>
      <dgm:t>
        <a:bodyPr/>
        <a:lstStyle/>
        <a:p>
          <a:endParaRPr lang="en-US"/>
        </a:p>
      </dgm:t>
    </dgm:pt>
    <dgm:pt modelId="{9CB3B996-B14F-4FE3-A999-443D3F99A28A}" type="sibTrans" cxnId="{01507E7C-F47A-4662-8626-32617B6551E0}">
      <dgm:prSet/>
      <dgm:spPr/>
      <dgm:t>
        <a:bodyPr/>
        <a:lstStyle/>
        <a:p>
          <a:endParaRPr lang="en-US"/>
        </a:p>
      </dgm:t>
    </dgm:pt>
    <dgm:pt modelId="{43A96235-A80A-F042-8483-6D72D1A2B943}" type="pres">
      <dgm:prSet presAssocID="{38AA5273-D9EA-4509-A612-25E758D58930}" presName="linear" presStyleCnt="0">
        <dgm:presLayoutVars>
          <dgm:animLvl val="lvl"/>
          <dgm:resizeHandles val="exact"/>
        </dgm:presLayoutVars>
      </dgm:prSet>
      <dgm:spPr/>
    </dgm:pt>
    <dgm:pt modelId="{6DE06B0C-B8BB-E747-A2C8-B7630A8C2F9C}" type="pres">
      <dgm:prSet presAssocID="{619CF71B-0009-4A52-955E-0FD5E7A2CFF6}" presName="parentText" presStyleLbl="node1" presStyleIdx="0" presStyleCnt="2" custScaleY="40440">
        <dgm:presLayoutVars>
          <dgm:chMax val="0"/>
          <dgm:bulletEnabled val="1"/>
        </dgm:presLayoutVars>
      </dgm:prSet>
      <dgm:spPr/>
    </dgm:pt>
    <dgm:pt modelId="{76D47E23-E12A-CC40-A6D2-4DD9DC6C1D2A}" type="pres">
      <dgm:prSet presAssocID="{65767BDC-9D2A-423F-814D-749E4458F15F}" presName="spacer" presStyleCnt="0"/>
      <dgm:spPr/>
    </dgm:pt>
    <dgm:pt modelId="{B8617ABE-F116-E340-9FB9-A51CDB4FDCCE}" type="pres">
      <dgm:prSet presAssocID="{A030FE5C-E6F0-4902-85F7-7365AD76D4C5}" presName="parentText" presStyleLbl="node1" presStyleIdx="1" presStyleCnt="2" custScaleY="36488">
        <dgm:presLayoutVars>
          <dgm:chMax val="0"/>
          <dgm:bulletEnabled val="1"/>
        </dgm:presLayoutVars>
      </dgm:prSet>
      <dgm:spPr/>
    </dgm:pt>
  </dgm:ptLst>
  <dgm:cxnLst>
    <dgm:cxn modelId="{729DF749-38A5-48EB-9D70-28B936946BE3}" srcId="{38AA5273-D9EA-4509-A612-25E758D58930}" destId="{619CF71B-0009-4A52-955E-0FD5E7A2CFF6}" srcOrd="0" destOrd="0" parTransId="{36A75A28-01FB-4364-A7E0-58CBC6BCA4E7}" sibTransId="{65767BDC-9D2A-423F-814D-749E4458F15F}"/>
    <dgm:cxn modelId="{E482DA68-933F-5643-B537-3021526CFF7C}" type="presOf" srcId="{619CF71B-0009-4A52-955E-0FD5E7A2CFF6}" destId="{6DE06B0C-B8BB-E747-A2C8-B7630A8C2F9C}" srcOrd="0" destOrd="0" presId="urn:microsoft.com/office/officeart/2005/8/layout/vList2"/>
    <dgm:cxn modelId="{D4BE6F6E-A1C3-5A4C-AE8A-9C0AAB883295}" type="presOf" srcId="{A030FE5C-E6F0-4902-85F7-7365AD76D4C5}" destId="{B8617ABE-F116-E340-9FB9-A51CDB4FDCCE}" srcOrd="0" destOrd="0" presId="urn:microsoft.com/office/officeart/2005/8/layout/vList2"/>
    <dgm:cxn modelId="{01507E7C-F47A-4662-8626-32617B6551E0}" srcId="{38AA5273-D9EA-4509-A612-25E758D58930}" destId="{A030FE5C-E6F0-4902-85F7-7365AD76D4C5}" srcOrd="1" destOrd="0" parTransId="{916CD223-8F12-4F1B-94DC-3778BDFDADF0}" sibTransId="{9CB3B996-B14F-4FE3-A999-443D3F99A28A}"/>
    <dgm:cxn modelId="{B30E2DCE-A234-6C4E-BFB5-219683884BD4}" type="presOf" srcId="{38AA5273-D9EA-4509-A612-25E758D58930}" destId="{43A96235-A80A-F042-8483-6D72D1A2B943}" srcOrd="0" destOrd="0" presId="urn:microsoft.com/office/officeart/2005/8/layout/vList2"/>
    <dgm:cxn modelId="{56B7E7D9-1073-604C-904A-FCFE565D0873}" type="presParOf" srcId="{43A96235-A80A-F042-8483-6D72D1A2B943}" destId="{6DE06B0C-B8BB-E747-A2C8-B7630A8C2F9C}" srcOrd="0" destOrd="0" presId="urn:microsoft.com/office/officeart/2005/8/layout/vList2"/>
    <dgm:cxn modelId="{CE491CAC-1299-D148-83A2-7EBC7D760491}" type="presParOf" srcId="{43A96235-A80A-F042-8483-6D72D1A2B943}" destId="{76D47E23-E12A-CC40-A6D2-4DD9DC6C1D2A}" srcOrd="1" destOrd="0" presId="urn:microsoft.com/office/officeart/2005/8/layout/vList2"/>
    <dgm:cxn modelId="{6A061CBA-BF97-2A4E-A517-C668633D2C49}" type="presParOf" srcId="{43A96235-A80A-F042-8483-6D72D1A2B943}" destId="{B8617ABE-F116-E340-9FB9-A51CDB4FDCC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06B0C-B8BB-E747-A2C8-B7630A8C2F9C}">
      <dsp:nvSpPr>
        <dsp:cNvPr id="0" name=""/>
        <dsp:cNvSpPr/>
      </dsp:nvSpPr>
      <dsp:spPr>
        <a:xfrm>
          <a:off x="0" y="530824"/>
          <a:ext cx="4773168" cy="492073"/>
        </a:xfrm>
        <a:prstGeom prst="roundRect">
          <a:avLst/>
        </a:prstGeom>
        <a:solidFill>
          <a:schemeClr val="bg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  <a:latin typeface="Montserrat" panose="020B0604020202020204" charset="0"/>
            </a:rPr>
            <a:t>dotnet new -</a:t>
          </a:r>
          <a:r>
            <a:rPr lang="en-US" sz="1200" kern="1200" dirty="0" err="1">
              <a:solidFill>
                <a:schemeClr val="bg1"/>
              </a:solidFill>
              <a:latin typeface="Montserrat" panose="020B0604020202020204" charset="0"/>
            </a:rPr>
            <a:t>i</a:t>
          </a:r>
          <a:r>
            <a:rPr lang="en-US" sz="1200" kern="1200" dirty="0">
              <a:solidFill>
                <a:schemeClr val="bg1"/>
              </a:solidFill>
              <a:latin typeface="Montserrat" panose="020B0604020202020204" charset="0"/>
            </a:rPr>
            <a:t> Fabulous.XamarinForms.Templates</a:t>
          </a:r>
        </a:p>
      </dsp:txBody>
      <dsp:txXfrm>
        <a:off x="24021" y="554845"/>
        <a:ext cx="4725126" cy="444031"/>
      </dsp:txXfrm>
    </dsp:sp>
    <dsp:sp modelId="{B8617ABE-F116-E340-9FB9-A51CDB4FDCCE}">
      <dsp:nvSpPr>
        <dsp:cNvPr id="0" name=""/>
        <dsp:cNvSpPr/>
      </dsp:nvSpPr>
      <dsp:spPr>
        <a:xfrm>
          <a:off x="0" y="1210098"/>
          <a:ext cx="4773168" cy="443985"/>
        </a:xfrm>
        <a:prstGeom prst="roundRect">
          <a:avLst/>
        </a:prstGeom>
        <a:solidFill>
          <a:schemeClr val="bg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  <a:latin typeface="Montserrat" panose="020B0604020202020204" charset="0"/>
            </a:rPr>
            <a:t>dotnet new fabulous-</a:t>
          </a:r>
          <a:r>
            <a:rPr lang="en-US" sz="1200" kern="1200" dirty="0" err="1">
              <a:solidFill>
                <a:schemeClr val="bg1"/>
              </a:solidFill>
              <a:latin typeface="Montserrat" panose="020B0604020202020204" charset="0"/>
            </a:rPr>
            <a:t>xf</a:t>
          </a:r>
          <a:r>
            <a:rPr lang="en-US" sz="1200" kern="1200" dirty="0">
              <a:solidFill>
                <a:schemeClr val="bg1"/>
              </a:solidFill>
              <a:latin typeface="Montserrat" panose="020B0604020202020204" charset="0"/>
            </a:rPr>
            <a:t>-app --name MyFabulousApp</a:t>
          </a:r>
        </a:p>
      </dsp:txBody>
      <dsp:txXfrm>
        <a:off x="21674" y="1231772"/>
        <a:ext cx="4729820" cy="400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732bf1a3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732bf1a3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1bd1d2b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1bd1d2b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450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1bd1d2b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1bd1d2b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339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8c2eefa3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8c2eefa3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7102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1bd1d2b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1bd1d2b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528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71b9883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171b9883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171b9883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171b9883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20b430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20b430d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96f1c09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96f1c09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1bd1d2b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1bd1d2b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90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1bd1d2b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1bd1d2b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937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8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1bd1d2b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1bd1d2b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793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1bd1d2b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1bd1d2b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48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1bd1d2b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1bd1d2b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729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1bd1d2b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1bd1d2b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83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54056"/>
          <a:stretch/>
        </p:blipFill>
        <p:spPr>
          <a:xfrm>
            <a:off x="3337302" y="4695626"/>
            <a:ext cx="2328555" cy="3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54056"/>
          <a:stretch/>
        </p:blipFill>
        <p:spPr>
          <a:xfrm>
            <a:off x="3337302" y="4695626"/>
            <a:ext cx="2328555" cy="3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r="1254"/>
          <a:stretch/>
        </p:blipFill>
        <p:spPr>
          <a:xfrm>
            <a:off x="3307275" y="4695625"/>
            <a:ext cx="2358575" cy="3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61263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None/>
              <a:defRPr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 b="54056"/>
          <a:stretch/>
        </p:blipFill>
        <p:spPr>
          <a:xfrm>
            <a:off x="6422201" y="4783073"/>
            <a:ext cx="2016954" cy="2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 rotWithShape="1">
          <a:blip r:embed="rId2">
            <a:alphaModFix/>
          </a:blip>
          <a:srcRect r="1254"/>
          <a:stretch/>
        </p:blipFill>
        <p:spPr>
          <a:xfrm>
            <a:off x="3307275" y="4695625"/>
            <a:ext cx="2358575" cy="3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fsprojects.github.io/Fabulous/Fabulous.XamarinForms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projects/Fabulous/blob/master/Fabulous.XamarinForms/samples/CounterApp/CounterApp.Tests/Tests.f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imLariviere/FabulousContacts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TimLariviere/FabulousPlanets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awasal.ae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fsprojects.github.io/Fabulous/Fabulous.XamarinForms/they-use-fabulou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sprojects/Fabulous" TargetMode="External"/><Relationship Id="rId7" Type="http://schemas.openxmlformats.org/officeDocument/2006/relationships/hyperlink" Target="https://devblogs.microsoft.com/xamarin/tag/fabulou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annel9.msdn.com/Shows/XamarinShow/FSharp-Fabulous-Beyond-MVU-Basics" TargetMode="External"/><Relationship Id="rId5" Type="http://schemas.openxmlformats.org/officeDocument/2006/relationships/hyperlink" Target="https://channel9.msdn.com/Shows/XamarinShow/Introduction-to-Fabulous-a-F-MVU-Framework-for-Xamarin--The-Xamarin-Show" TargetMode="External"/><Relationship Id="rId4" Type="http://schemas.openxmlformats.org/officeDocument/2006/relationships/hyperlink" Target="https://fsprojects.github.io/Fabulou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-edge.welcomekit.c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tomasp.net/blog/2016/fslab-ionide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sprojects/Fabulou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1283"/>
          <a:stretch/>
        </p:blipFill>
        <p:spPr>
          <a:xfrm>
            <a:off x="-118525" y="0"/>
            <a:ext cx="92625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143975" y="938638"/>
            <a:ext cx="87375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 dirty="0"/>
              <a:t>Hi!</a:t>
            </a:r>
            <a:endParaRPr sz="4800" b="1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>
            <a:off x="-59250" y="1894169"/>
            <a:ext cx="9262500" cy="17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Timothé Larivière</a:t>
            </a: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 dirty="0">
                <a:latin typeface="Montserrat"/>
                <a:ea typeface="Montserrat"/>
                <a:cs typeface="Montserrat"/>
                <a:sym typeface="Montserrat"/>
              </a:rPr>
              <a:t>Software Engineer at D-EDGE</a:t>
            </a:r>
            <a:br>
              <a:rPr lang="fr" sz="14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400" dirty="0">
                <a:latin typeface="Montserrat"/>
                <a:ea typeface="Montserrat"/>
                <a:cs typeface="Montserrat"/>
                <a:sym typeface="Montserrat"/>
              </a:rPr>
              <a:t>Fabulous Maintainer</a:t>
            </a:r>
            <a:br>
              <a:rPr lang="fr" sz="14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400" dirty="0">
                <a:latin typeface="Montserrat"/>
                <a:ea typeface="Montserrat"/>
                <a:cs typeface="Montserrat"/>
                <a:sym typeface="Montserrat"/>
              </a:rPr>
              <a:t>Microsoft MVP</a:t>
            </a: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b="48757"/>
          <a:stretch/>
        </p:blipFill>
        <p:spPr>
          <a:xfrm>
            <a:off x="2917500" y="4427975"/>
            <a:ext cx="3190502" cy="4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itHub Logomark">
            <a:extLst>
              <a:ext uri="{FF2B5EF4-FFF2-40B4-BE49-F238E27FC236}">
                <a16:creationId xmlns:a16="http://schemas.microsoft.com/office/drawing/2014/main" id="{BCE4B5D8-F262-1542-8349-8A9B26A99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00" y="3610469"/>
            <a:ext cx="30777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64146491-43C9-D04E-A1EF-A4ABE5DC0A80}"/>
              </a:ext>
            </a:extLst>
          </p:cNvPr>
          <p:cNvSpPr txBox="1"/>
          <p:nvPr/>
        </p:nvSpPr>
        <p:spPr>
          <a:xfrm>
            <a:off x="3176475" y="3625860"/>
            <a:ext cx="1185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1200" dirty="0">
                <a:solidFill>
                  <a:schemeClr val="bg1"/>
                </a:solidFill>
                <a:latin typeface="Montserrat" panose="020B0604020202020204" charset="0"/>
              </a:rPr>
              <a:t>TimLariviere</a:t>
            </a:r>
            <a:endParaRPr lang="en-FR" sz="14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C1DBC266-A659-1040-92E2-92A788172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20390"/>
            <a:ext cx="307777" cy="307777"/>
          </a:xfrm>
          <a:prstGeom prst="rect">
            <a:avLst/>
          </a:prstGeom>
        </p:spPr>
      </p:pic>
      <p:sp>
        <p:nvSpPr>
          <p:cNvPr id="9" name="TextBox 32">
            <a:extLst>
              <a:ext uri="{FF2B5EF4-FFF2-40B4-BE49-F238E27FC236}">
                <a16:creationId xmlns:a16="http://schemas.microsoft.com/office/drawing/2014/main" id="{7195DB63-87D5-D840-8B39-512DCF9B0FF0}"/>
              </a:ext>
            </a:extLst>
          </p:cNvPr>
          <p:cNvSpPr txBox="1"/>
          <p:nvPr/>
        </p:nvSpPr>
        <p:spPr>
          <a:xfrm>
            <a:off x="4820502" y="3625860"/>
            <a:ext cx="142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1200" dirty="0">
                <a:solidFill>
                  <a:schemeClr val="bg1"/>
                </a:solidFill>
                <a:latin typeface="Montserrat" panose="020B0604020202020204" charset="0"/>
              </a:rPr>
              <a:t>@Tim_Lariviere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F93CA6-5E0A-422E-B288-136596C6C583}"/>
              </a:ext>
            </a:extLst>
          </p:cNvPr>
          <p:cNvSpPr txBox="1">
            <a:spLocks/>
          </p:cNvSpPr>
          <p:nvPr/>
        </p:nvSpPr>
        <p:spPr>
          <a:xfrm>
            <a:off x="3867277" y="311291"/>
            <a:ext cx="4389435" cy="80017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FR" sz="2800" dirty="0">
                <a:latin typeface="Montserrat" panose="020B0604020202020204" charset="0"/>
              </a:rPr>
              <a:t>Let’s build an app!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9577F2-EFD9-44BE-BBD6-4BC7FC67E8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9878099"/>
              </p:ext>
            </p:extLst>
          </p:nvPr>
        </p:nvGraphicFramePr>
        <p:xfrm>
          <a:off x="3996253" y="1263101"/>
          <a:ext cx="4773168" cy="218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5D37617-7003-473F-ACE4-16A4A9E428F0}"/>
              </a:ext>
            </a:extLst>
          </p:cNvPr>
          <p:cNvGrpSpPr/>
          <p:nvPr/>
        </p:nvGrpSpPr>
        <p:grpSpPr>
          <a:xfrm>
            <a:off x="179498" y="311291"/>
            <a:ext cx="3587929" cy="4070539"/>
            <a:chOff x="344436" y="1015558"/>
            <a:chExt cx="4075366" cy="4826882"/>
          </a:xfrm>
          <a:noFill/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764E3F34-908C-439F-AF69-2FB8992FF790}"/>
                </a:ext>
              </a:extLst>
            </p:cNvPr>
            <p:cNvSpPr/>
            <p:nvPr/>
          </p:nvSpPr>
          <p:spPr>
            <a:xfrm>
              <a:off x="2025686" y="1015558"/>
              <a:ext cx="1556712" cy="1789324"/>
            </a:xfrm>
            <a:custGeom>
              <a:avLst/>
              <a:gdLst>
                <a:gd name="connsiteX0" fmla="*/ 0 w 1789324"/>
                <a:gd name="connsiteY0" fmla="*/ 778356 h 1556712"/>
                <a:gd name="connsiteX1" fmla="*/ 389178 w 1789324"/>
                <a:gd name="connsiteY1" fmla="*/ 0 h 1556712"/>
                <a:gd name="connsiteX2" fmla="*/ 1400146 w 1789324"/>
                <a:gd name="connsiteY2" fmla="*/ 0 h 1556712"/>
                <a:gd name="connsiteX3" fmla="*/ 1789324 w 1789324"/>
                <a:gd name="connsiteY3" fmla="*/ 778356 h 1556712"/>
                <a:gd name="connsiteX4" fmla="*/ 1400146 w 1789324"/>
                <a:gd name="connsiteY4" fmla="*/ 1556712 h 1556712"/>
                <a:gd name="connsiteX5" fmla="*/ 389178 w 1789324"/>
                <a:gd name="connsiteY5" fmla="*/ 1556712 h 1556712"/>
                <a:gd name="connsiteX6" fmla="*/ 0 w 1789324"/>
                <a:gd name="connsiteY6" fmla="*/ 778356 h 155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9324" h="1556712">
                  <a:moveTo>
                    <a:pt x="894662" y="0"/>
                  </a:moveTo>
                  <a:lnTo>
                    <a:pt x="1789324" y="338585"/>
                  </a:lnTo>
                  <a:lnTo>
                    <a:pt x="1789324" y="1218127"/>
                  </a:lnTo>
                  <a:lnTo>
                    <a:pt x="894662" y="1556712"/>
                  </a:lnTo>
                  <a:lnTo>
                    <a:pt x="0" y="1218127"/>
                  </a:lnTo>
                  <a:lnTo>
                    <a:pt x="0" y="338585"/>
                  </a:lnTo>
                  <a:lnTo>
                    <a:pt x="894662" y="0"/>
                  </a:lnTo>
                  <a:close/>
                </a:path>
              </a:pathLst>
            </a:cu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59094" tIns="286280" rIns="259094" bIns="286280" numCol="1" spcCol="1270" anchor="ctr" anchorCtr="0">
              <a:noAutofit/>
            </a:bodyPr>
            <a:lstStyle/>
            <a:p>
              <a:pPr algn="ctr" defTabSz="9001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2025" kern="1200"/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1CB84D90-858B-42AA-A15E-63B90493565C}"/>
                </a:ext>
              </a:extLst>
            </p:cNvPr>
            <p:cNvSpPr/>
            <p:nvPr/>
          </p:nvSpPr>
          <p:spPr>
            <a:xfrm>
              <a:off x="344436" y="1015558"/>
              <a:ext cx="1556712" cy="1789324"/>
            </a:xfrm>
            <a:custGeom>
              <a:avLst/>
              <a:gdLst>
                <a:gd name="connsiteX0" fmla="*/ 0 w 1789324"/>
                <a:gd name="connsiteY0" fmla="*/ 778356 h 1556712"/>
                <a:gd name="connsiteX1" fmla="*/ 389178 w 1789324"/>
                <a:gd name="connsiteY1" fmla="*/ 0 h 1556712"/>
                <a:gd name="connsiteX2" fmla="*/ 1400146 w 1789324"/>
                <a:gd name="connsiteY2" fmla="*/ 0 h 1556712"/>
                <a:gd name="connsiteX3" fmla="*/ 1789324 w 1789324"/>
                <a:gd name="connsiteY3" fmla="*/ 778356 h 1556712"/>
                <a:gd name="connsiteX4" fmla="*/ 1400146 w 1789324"/>
                <a:gd name="connsiteY4" fmla="*/ 1556712 h 1556712"/>
                <a:gd name="connsiteX5" fmla="*/ 389178 w 1789324"/>
                <a:gd name="connsiteY5" fmla="*/ 1556712 h 1556712"/>
                <a:gd name="connsiteX6" fmla="*/ 0 w 1789324"/>
                <a:gd name="connsiteY6" fmla="*/ 778356 h 155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9324" h="1556712">
                  <a:moveTo>
                    <a:pt x="894662" y="0"/>
                  </a:moveTo>
                  <a:lnTo>
                    <a:pt x="1789324" y="338585"/>
                  </a:lnTo>
                  <a:lnTo>
                    <a:pt x="1789324" y="1218127"/>
                  </a:lnTo>
                  <a:lnTo>
                    <a:pt x="894662" y="1556712"/>
                  </a:lnTo>
                  <a:lnTo>
                    <a:pt x="0" y="1218127"/>
                  </a:lnTo>
                  <a:lnTo>
                    <a:pt x="0" y="338585"/>
                  </a:lnTo>
                  <a:lnTo>
                    <a:pt x="894662" y="0"/>
                  </a:lnTo>
                  <a:close/>
                </a:path>
              </a:pathLst>
            </a:cu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81941" tIns="209127" rIns="181941" bIns="209127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2700" kern="1200"/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CE1D6544-64E9-460B-A208-3E41AA03A4E8}"/>
                </a:ext>
              </a:extLst>
            </p:cNvPr>
            <p:cNvSpPr/>
            <p:nvPr/>
          </p:nvSpPr>
          <p:spPr>
            <a:xfrm>
              <a:off x="1181840" y="2534337"/>
              <a:ext cx="1556712" cy="1789324"/>
            </a:xfrm>
            <a:custGeom>
              <a:avLst/>
              <a:gdLst>
                <a:gd name="connsiteX0" fmla="*/ 0 w 1789324"/>
                <a:gd name="connsiteY0" fmla="*/ 778356 h 1556712"/>
                <a:gd name="connsiteX1" fmla="*/ 389178 w 1789324"/>
                <a:gd name="connsiteY1" fmla="*/ 0 h 1556712"/>
                <a:gd name="connsiteX2" fmla="*/ 1400146 w 1789324"/>
                <a:gd name="connsiteY2" fmla="*/ 0 h 1556712"/>
                <a:gd name="connsiteX3" fmla="*/ 1789324 w 1789324"/>
                <a:gd name="connsiteY3" fmla="*/ 778356 h 1556712"/>
                <a:gd name="connsiteX4" fmla="*/ 1400146 w 1789324"/>
                <a:gd name="connsiteY4" fmla="*/ 1556712 h 1556712"/>
                <a:gd name="connsiteX5" fmla="*/ 389178 w 1789324"/>
                <a:gd name="connsiteY5" fmla="*/ 1556712 h 1556712"/>
                <a:gd name="connsiteX6" fmla="*/ 0 w 1789324"/>
                <a:gd name="connsiteY6" fmla="*/ 778356 h 155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9324" h="1556712">
                  <a:moveTo>
                    <a:pt x="894662" y="0"/>
                  </a:moveTo>
                  <a:lnTo>
                    <a:pt x="1789324" y="338585"/>
                  </a:lnTo>
                  <a:lnTo>
                    <a:pt x="1789324" y="1218127"/>
                  </a:lnTo>
                  <a:lnTo>
                    <a:pt x="894662" y="1556712"/>
                  </a:lnTo>
                  <a:lnTo>
                    <a:pt x="0" y="1218127"/>
                  </a:lnTo>
                  <a:lnTo>
                    <a:pt x="0" y="338585"/>
                  </a:lnTo>
                  <a:lnTo>
                    <a:pt x="894662" y="0"/>
                  </a:lnTo>
                  <a:close/>
                </a:path>
              </a:pathLst>
            </a:cu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59094" tIns="286280" rIns="259094" bIns="286280" numCol="1" spcCol="1270" anchor="ctr" anchorCtr="0">
              <a:noAutofit/>
            </a:bodyPr>
            <a:lstStyle/>
            <a:p>
              <a:pPr algn="ctr" defTabSz="9001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2025" kern="1200"/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F5AA9109-C3E6-4CAB-BCFB-3AD2331CDBE5}"/>
                </a:ext>
              </a:extLst>
            </p:cNvPr>
            <p:cNvSpPr/>
            <p:nvPr/>
          </p:nvSpPr>
          <p:spPr>
            <a:xfrm>
              <a:off x="2863090" y="2534337"/>
              <a:ext cx="1556712" cy="1789324"/>
            </a:xfrm>
            <a:custGeom>
              <a:avLst/>
              <a:gdLst>
                <a:gd name="connsiteX0" fmla="*/ 0 w 1789324"/>
                <a:gd name="connsiteY0" fmla="*/ 778356 h 1556712"/>
                <a:gd name="connsiteX1" fmla="*/ 389178 w 1789324"/>
                <a:gd name="connsiteY1" fmla="*/ 0 h 1556712"/>
                <a:gd name="connsiteX2" fmla="*/ 1400146 w 1789324"/>
                <a:gd name="connsiteY2" fmla="*/ 0 h 1556712"/>
                <a:gd name="connsiteX3" fmla="*/ 1789324 w 1789324"/>
                <a:gd name="connsiteY3" fmla="*/ 778356 h 1556712"/>
                <a:gd name="connsiteX4" fmla="*/ 1400146 w 1789324"/>
                <a:gd name="connsiteY4" fmla="*/ 1556712 h 1556712"/>
                <a:gd name="connsiteX5" fmla="*/ 389178 w 1789324"/>
                <a:gd name="connsiteY5" fmla="*/ 1556712 h 1556712"/>
                <a:gd name="connsiteX6" fmla="*/ 0 w 1789324"/>
                <a:gd name="connsiteY6" fmla="*/ 778356 h 155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9324" h="1556712">
                  <a:moveTo>
                    <a:pt x="894662" y="0"/>
                  </a:moveTo>
                  <a:lnTo>
                    <a:pt x="1789324" y="338585"/>
                  </a:lnTo>
                  <a:lnTo>
                    <a:pt x="1789324" y="1218127"/>
                  </a:lnTo>
                  <a:lnTo>
                    <a:pt x="894662" y="1556712"/>
                  </a:lnTo>
                  <a:lnTo>
                    <a:pt x="0" y="1218127"/>
                  </a:lnTo>
                  <a:lnTo>
                    <a:pt x="0" y="338585"/>
                  </a:lnTo>
                  <a:lnTo>
                    <a:pt x="894662" y="0"/>
                  </a:lnTo>
                  <a:close/>
                </a:path>
              </a:pathLst>
            </a:cu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81941" tIns="209127" rIns="181941" bIns="209127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2700" kern="1200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34EEE2ED-0931-49B7-9B06-6F603818F5AB}"/>
                </a:ext>
              </a:extLst>
            </p:cNvPr>
            <p:cNvSpPr/>
            <p:nvPr/>
          </p:nvSpPr>
          <p:spPr>
            <a:xfrm>
              <a:off x="2025686" y="4053115"/>
              <a:ext cx="1556712" cy="1789325"/>
            </a:xfrm>
            <a:custGeom>
              <a:avLst/>
              <a:gdLst>
                <a:gd name="connsiteX0" fmla="*/ 0 w 1789324"/>
                <a:gd name="connsiteY0" fmla="*/ 778356 h 1556712"/>
                <a:gd name="connsiteX1" fmla="*/ 389178 w 1789324"/>
                <a:gd name="connsiteY1" fmla="*/ 0 h 1556712"/>
                <a:gd name="connsiteX2" fmla="*/ 1400146 w 1789324"/>
                <a:gd name="connsiteY2" fmla="*/ 0 h 1556712"/>
                <a:gd name="connsiteX3" fmla="*/ 1789324 w 1789324"/>
                <a:gd name="connsiteY3" fmla="*/ 778356 h 1556712"/>
                <a:gd name="connsiteX4" fmla="*/ 1400146 w 1789324"/>
                <a:gd name="connsiteY4" fmla="*/ 1556712 h 1556712"/>
                <a:gd name="connsiteX5" fmla="*/ 389178 w 1789324"/>
                <a:gd name="connsiteY5" fmla="*/ 1556712 h 1556712"/>
                <a:gd name="connsiteX6" fmla="*/ 0 w 1789324"/>
                <a:gd name="connsiteY6" fmla="*/ 778356 h 155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9324" h="1556712">
                  <a:moveTo>
                    <a:pt x="894662" y="0"/>
                  </a:moveTo>
                  <a:lnTo>
                    <a:pt x="1789324" y="338585"/>
                  </a:lnTo>
                  <a:lnTo>
                    <a:pt x="1789324" y="1218127"/>
                  </a:lnTo>
                  <a:lnTo>
                    <a:pt x="894662" y="1556712"/>
                  </a:lnTo>
                  <a:lnTo>
                    <a:pt x="0" y="1218127"/>
                  </a:lnTo>
                  <a:lnTo>
                    <a:pt x="0" y="338585"/>
                  </a:lnTo>
                  <a:lnTo>
                    <a:pt x="894662" y="0"/>
                  </a:lnTo>
                  <a:close/>
                </a:path>
              </a:pathLst>
            </a:cu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59094" tIns="286280" rIns="259094" bIns="286280" numCol="1" spcCol="1270" anchor="ctr" anchorCtr="0">
              <a:noAutofit/>
            </a:bodyPr>
            <a:lstStyle/>
            <a:p>
              <a:pPr algn="ctr" defTabSz="9001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2025" kern="1200"/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DB6C6609-C3D2-426A-856E-5E1C9318D18B}"/>
                </a:ext>
              </a:extLst>
            </p:cNvPr>
            <p:cNvSpPr/>
            <p:nvPr/>
          </p:nvSpPr>
          <p:spPr>
            <a:xfrm>
              <a:off x="344436" y="4053116"/>
              <a:ext cx="1556712" cy="1789324"/>
            </a:xfrm>
            <a:custGeom>
              <a:avLst/>
              <a:gdLst>
                <a:gd name="connsiteX0" fmla="*/ 0 w 1789324"/>
                <a:gd name="connsiteY0" fmla="*/ 778356 h 1556712"/>
                <a:gd name="connsiteX1" fmla="*/ 389178 w 1789324"/>
                <a:gd name="connsiteY1" fmla="*/ 0 h 1556712"/>
                <a:gd name="connsiteX2" fmla="*/ 1400146 w 1789324"/>
                <a:gd name="connsiteY2" fmla="*/ 0 h 1556712"/>
                <a:gd name="connsiteX3" fmla="*/ 1789324 w 1789324"/>
                <a:gd name="connsiteY3" fmla="*/ 778356 h 1556712"/>
                <a:gd name="connsiteX4" fmla="*/ 1400146 w 1789324"/>
                <a:gd name="connsiteY4" fmla="*/ 1556712 h 1556712"/>
                <a:gd name="connsiteX5" fmla="*/ 389178 w 1789324"/>
                <a:gd name="connsiteY5" fmla="*/ 1556712 h 1556712"/>
                <a:gd name="connsiteX6" fmla="*/ 0 w 1789324"/>
                <a:gd name="connsiteY6" fmla="*/ 778356 h 155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9324" h="1556712">
                  <a:moveTo>
                    <a:pt x="894662" y="0"/>
                  </a:moveTo>
                  <a:lnTo>
                    <a:pt x="1789324" y="338585"/>
                  </a:lnTo>
                  <a:lnTo>
                    <a:pt x="1789324" y="1218127"/>
                  </a:lnTo>
                  <a:lnTo>
                    <a:pt x="894662" y="1556712"/>
                  </a:lnTo>
                  <a:lnTo>
                    <a:pt x="0" y="1218127"/>
                  </a:lnTo>
                  <a:lnTo>
                    <a:pt x="0" y="338585"/>
                  </a:lnTo>
                  <a:lnTo>
                    <a:pt x="894662" y="0"/>
                  </a:lnTo>
                  <a:close/>
                </a:path>
              </a:pathLst>
            </a:cu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81941" tIns="209127" rIns="181941" bIns="209127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2700" kern="12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849AD5-A6D6-4B0F-8D55-A55D5F9F324D}"/>
              </a:ext>
            </a:extLst>
          </p:cNvPr>
          <p:cNvSpPr txBox="1"/>
          <p:nvPr/>
        </p:nvSpPr>
        <p:spPr>
          <a:xfrm>
            <a:off x="3918927" y="3663669"/>
            <a:ext cx="477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 dirty="0">
                <a:latin typeface="Roboto" panose="020B0604020202020204" charset="0"/>
                <a:ea typeface="Roboto" panose="020B0604020202020204" charset="0"/>
              </a:rPr>
              <a:t>By default, 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the template </a:t>
            </a:r>
            <a:r>
              <a:rPr lang="en-FR" sz="1200" dirty="0">
                <a:latin typeface="Roboto" panose="020B0604020202020204" charset="0"/>
                <a:ea typeface="Roboto" panose="020B0604020202020204" charset="0"/>
              </a:rPr>
              <a:t>target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s</a:t>
            </a:r>
            <a:r>
              <a:rPr lang="en-FR" sz="1200" dirty="0">
                <a:latin typeface="Roboto" panose="020B0604020202020204" charset="0"/>
                <a:ea typeface="Roboto" panose="020B0604020202020204" charset="0"/>
              </a:rPr>
              <a:t> Android and iOS.</a:t>
            </a:r>
          </a:p>
          <a:p>
            <a:r>
              <a:rPr lang="en-FR" sz="1200" dirty="0">
                <a:latin typeface="Roboto" panose="020B0604020202020204" charset="0"/>
                <a:ea typeface="Roboto" panose="020B0604020202020204" charset="0"/>
              </a:rPr>
              <a:t>WPF, UWP, macOS, and GTK available as optional arguments.</a:t>
            </a: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  <a:p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Docs: 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  <a:hlinkClick r:id="rId8"/>
              </a:rPr>
              <a:t>https://fsprojects.github.io/Fabulous/Fabulous.XamarinForms</a:t>
            </a:r>
            <a:endParaRPr lang="en-FR" sz="12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A41C2D5-DA97-4330-9C1A-6CAB8556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3" y="639604"/>
            <a:ext cx="1278090" cy="85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DE7DA28-B06F-4DC4-BFD9-D50E13B9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42" y="577311"/>
            <a:ext cx="968157" cy="96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F2C98C26-058B-4A6D-A9C1-4508054C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42" y="1691224"/>
            <a:ext cx="1212923" cy="121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CCC17310-752D-448F-BFE4-7D1CCBA27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840" y="3131644"/>
            <a:ext cx="727673" cy="78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80DC04-ADE6-4CBA-AD79-E025D95310AB}"/>
              </a:ext>
            </a:extLst>
          </p:cNvPr>
          <p:cNvSpPr txBox="1"/>
          <p:nvPr/>
        </p:nvSpPr>
        <p:spPr>
          <a:xfrm>
            <a:off x="2088812" y="3921432"/>
            <a:ext cx="5697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050" dirty="0"/>
              <a:t>GTK#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ED6AD9-E68B-4F52-A82C-08ECB13280DC}"/>
              </a:ext>
            </a:extLst>
          </p:cNvPr>
          <p:cNvSpPr txBox="1"/>
          <p:nvPr/>
        </p:nvSpPr>
        <p:spPr>
          <a:xfrm>
            <a:off x="374579" y="3396522"/>
            <a:ext cx="98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WPF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10C116-7825-4B2F-BDBF-B7E57C712CAB}"/>
              </a:ext>
            </a:extLst>
          </p:cNvPr>
          <p:cNvSpPr txBox="1"/>
          <p:nvPr/>
        </p:nvSpPr>
        <p:spPr>
          <a:xfrm>
            <a:off x="2576542" y="2068254"/>
            <a:ext cx="1011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UWP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FC578-CDF8-4215-8C54-970FCBE77BAC}"/>
              </a:ext>
            </a:extLst>
          </p:cNvPr>
          <p:cNvSpPr txBox="1"/>
          <p:nvPr/>
        </p:nvSpPr>
        <p:spPr>
          <a:xfrm>
            <a:off x="3918927" y="1349026"/>
            <a:ext cx="4773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B0604020202020204" charset="0"/>
                <a:ea typeface="Roboto" panose="020B0604020202020204" charset="0"/>
              </a:rPr>
              <a:t>We only need 2 command lines to get started:</a:t>
            </a:r>
            <a:endParaRPr lang="en-FR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MVU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28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04DB8-EDCA-4C5D-A3D0-2C504938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78" y="357800"/>
            <a:ext cx="2808000" cy="1192476"/>
          </a:xfrm>
        </p:spPr>
        <p:txBody>
          <a:bodyPr/>
          <a:lstStyle/>
          <a:p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View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1BBF57-DF36-45A3-8AD9-5EB376AE3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152400" indent="0">
              <a:buNone/>
            </a:pPr>
            <a:endParaRPr lang="en-US" dirty="0"/>
          </a:p>
          <a:p>
            <a:r>
              <a:rPr lang="en-US" dirty="0"/>
              <a:t>State (aka Model)</a:t>
            </a:r>
          </a:p>
          <a:p>
            <a:endParaRPr lang="en-US" dirty="0"/>
          </a:p>
          <a:p>
            <a:r>
              <a:rPr lang="en-US" dirty="0"/>
              <a:t>Messages</a:t>
            </a:r>
          </a:p>
          <a:p>
            <a:endParaRPr lang="en-US" dirty="0"/>
          </a:p>
          <a:p>
            <a:r>
              <a:rPr lang="en-US" dirty="0"/>
              <a:t>Init function</a:t>
            </a:r>
          </a:p>
          <a:p>
            <a:endParaRPr lang="en-US" dirty="0"/>
          </a:p>
          <a:p>
            <a:r>
              <a:rPr lang="en-US" dirty="0"/>
              <a:t>Update function</a:t>
            </a:r>
          </a:p>
          <a:p>
            <a:endParaRPr lang="en-US" dirty="0"/>
          </a:p>
          <a:p>
            <a:r>
              <a:rPr lang="en-US" dirty="0"/>
              <a:t>View function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910C0D2-1AAD-4140-84A6-46F6617B7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16" y="2036872"/>
            <a:ext cx="5377309" cy="10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70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97396-0857-4707-8227-B5E5D0C5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MVU pros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1BBF57-DF36-45A3-8AD9-5EB376AE3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yet powerful</a:t>
            </a:r>
          </a:p>
          <a:p>
            <a:endParaRPr lang="en-US" dirty="0"/>
          </a:p>
          <a:p>
            <a:r>
              <a:rPr lang="en-US" dirty="0"/>
              <a:t>Immutable state</a:t>
            </a:r>
          </a:p>
          <a:p>
            <a:endParaRPr lang="en-US" dirty="0"/>
          </a:p>
          <a:p>
            <a:r>
              <a:rPr lang="en-US" dirty="0"/>
              <a:t>Centralization &amp; explicitness</a:t>
            </a:r>
          </a:p>
          <a:p>
            <a:endParaRPr lang="en-US" dirty="0"/>
          </a:p>
          <a:p>
            <a:r>
              <a:rPr lang="en-US" dirty="0"/>
              <a:t>No concurrency issues</a:t>
            </a:r>
          </a:p>
          <a:p>
            <a:endParaRPr lang="en-US" dirty="0"/>
          </a:p>
          <a:p>
            <a:r>
              <a:rPr lang="en-US" dirty="0"/>
              <a:t>Ease of testing</a:t>
            </a:r>
          </a:p>
        </p:txBody>
      </p:sp>
    </p:spTree>
    <p:extLst>
      <p:ext uri="{BB962C8B-B14F-4D97-AF65-F5344CB8AC3E}">
        <p14:creationId xmlns:p14="http://schemas.microsoft.com/office/powerpoint/2010/main" val="330331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373212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Demo: Christmas shopping 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57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Going beyond Hello World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6315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6FA63F-1F40-4AB0-B7C9-A86C0E86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Composability &amp; Extensibility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712765-CCE6-4ECB-85ED-37953839C32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1587" y="1213014"/>
            <a:ext cx="8544910" cy="3163887"/>
          </a:xfrm>
        </p:spPr>
        <p:txBody>
          <a:bodyPr/>
          <a:lstStyle/>
          <a:p>
            <a:r>
              <a:rPr lang="en-US" dirty="0"/>
              <a:t>Every single part can be composed: Models, Messages, UI</a:t>
            </a:r>
          </a:p>
          <a:p>
            <a:endParaRPr lang="en-US" dirty="0"/>
          </a:p>
          <a:p>
            <a:r>
              <a:rPr lang="en-US" dirty="0"/>
              <a:t>Bigger apps are like Russian dolls, little MVU “programs” can be composed together inside bigger MVU programs to make a full application</a:t>
            </a:r>
          </a:p>
          <a:p>
            <a:endParaRPr lang="en-US" dirty="0"/>
          </a:p>
          <a:p>
            <a:r>
              <a:rPr lang="en-US" dirty="0"/>
              <a:t>Fabulous provides wrappers for 1</a:t>
            </a:r>
            <a:r>
              <a:rPr lang="en-US" baseline="30000" dirty="0"/>
              <a:t>st</a:t>
            </a:r>
            <a:r>
              <a:rPr lang="en-US" dirty="0"/>
              <a:t> party </a:t>
            </a:r>
            <a:r>
              <a:rPr lang="en-US" dirty="0" err="1"/>
              <a:t>Xamarin.Forms</a:t>
            </a:r>
            <a:r>
              <a:rPr lang="en-US" dirty="0"/>
              <a:t> controls</a:t>
            </a:r>
          </a:p>
          <a:p>
            <a:endParaRPr lang="en-US" dirty="0"/>
          </a:p>
          <a:p>
            <a:r>
              <a:rPr lang="en-US" dirty="0"/>
              <a:t>You can easily create wrappers for 3</a:t>
            </a:r>
            <a:r>
              <a:rPr lang="en-US" baseline="30000" dirty="0"/>
              <a:t>rd</a:t>
            </a:r>
            <a:r>
              <a:rPr lang="en-US" dirty="0"/>
              <a:t> party controls, or even for your own controls</a:t>
            </a:r>
          </a:p>
        </p:txBody>
      </p:sp>
    </p:spTree>
    <p:extLst>
      <p:ext uri="{BB962C8B-B14F-4D97-AF65-F5344CB8AC3E}">
        <p14:creationId xmlns:p14="http://schemas.microsoft.com/office/powerpoint/2010/main" val="289740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6FA63F-1F40-4AB0-B7C9-A86C0E86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&amp; Testability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712765-CCE6-4ECB-85ED-37953839C32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1587" y="1213014"/>
            <a:ext cx="8544910" cy="3163887"/>
          </a:xfrm>
        </p:spPr>
        <p:txBody>
          <a:bodyPr/>
          <a:lstStyle/>
          <a:p>
            <a:r>
              <a:rPr lang="en-US" dirty="0"/>
              <a:t>Prototyping is extremely fast with F# and Fabulous</a:t>
            </a:r>
          </a:p>
          <a:p>
            <a:pPr lvl="1"/>
            <a:r>
              <a:rPr lang="en-US" dirty="0"/>
              <a:t>Quick feedback loop</a:t>
            </a:r>
          </a:p>
          <a:p>
            <a:pPr lvl="1"/>
            <a:endParaRPr lang="en-US" dirty="0"/>
          </a:p>
          <a:p>
            <a:r>
              <a:rPr lang="en-US" dirty="0" err="1"/>
              <a:t>LiveUpdate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Code is 100% testable (</a:t>
            </a:r>
            <a:r>
              <a:rPr lang="en-US" dirty="0">
                <a:hlinkClick r:id="rId2"/>
              </a:rPr>
              <a:t>example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Only repeatable functions (no side effect)</a:t>
            </a:r>
          </a:p>
          <a:p>
            <a:pPr lvl="1"/>
            <a:r>
              <a:rPr lang="en-US" dirty="0"/>
              <a:t>Can load a pre-existing state at any time easily (</a:t>
            </a:r>
            <a:r>
              <a:rPr lang="en-US" dirty="0" err="1"/>
              <a:t>app.SetModel</a:t>
            </a:r>
            <a:r>
              <a:rPr lang="en-US" dirty="0"/>
              <a:t>(model))</a:t>
            </a:r>
          </a:p>
        </p:txBody>
      </p:sp>
    </p:spTree>
    <p:extLst>
      <p:ext uri="{BB962C8B-B14F-4D97-AF65-F5344CB8AC3E}">
        <p14:creationId xmlns:p14="http://schemas.microsoft.com/office/powerpoint/2010/main" val="3986166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6FA63F-1F40-4AB0-B7C9-A86C0E86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712765-CCE6-4ECB-85ED-37953839C32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1587" y="1213014"/>
            <a:ext cx="8544910" cy="3163887"/>
          </a:xfrm>
        </p:spPr>
        <p:txBody>
          <a:bodyPr/>
          <a:lstStyle/>
          <a:p>
            <a:r>
              <a:rPr lang="en-US" dirty="0"/>
              <a:t>Incremental updates</a:t>
            </a:r>
          </a:p>
          <a:p>
            <a:endParaRPr lang="en-US" dirty="0"/>
          </a:p>
          <a:p>
            <a:r>
              <a:rPr lang="en-US" dirty="0"/>
              <a:t>Caching and reuse of UI elements</a:t>
            </a:r>
          </a:p>
          <a:p>
            <a:endParaRPr lang="en-US" dirty="0"/>
          </a:p>
          <a:p>
            <a:r>
              <a:rPr lang="en-US" dirty="0"/>
              <a:t>Still have access to all Xamarin tools</a:t>
            </a:r>
          </a:p>
          <a:p>
            <a:pPr lvl="1"/>
            <a:r>
              <a:rPr lang="en-US" dirty="0"/>
              <a:t>Linker</a:t>
            </a:r>
          </a:p>
          <a:p>
            <a:pPr lvl="1"/>
            <a:r>
              <a:rPr lang="en-US" dirty="0"/>
              <a:t>Profiler</a:t>
            </a:r>
          </a:p>
          <a:p>
            <a:pPr lvl="1"/>
            <a:r>
              <a:rPr lang="en-US" dirty="0"/>
              <a:t>App Center, etc.</a:t>
            </a:r>
          </a:p>
        </p:txBody>
      </p:sp>
    </p:spTree>
    <p:extLst>
      <p:ext uri="{BB962C8B-B14F-4D97-AF65-F5344CB8AC3E}">
        <p14:creationId xmlns:p14="http://schemas.microsoft.com/office/powerpoint/2010/main" val="381522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Showcases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6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1283"/>
          <a:stretch/>
        </p:blipFill>
        <p:spPr>
          <a:xfrm>
            <a:off x="-118525" y="0"/>
            <a:ext cx="92625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500" y="4123175"/>
            <a:ext cx="3190502" cy="9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1040667" y="1065588"/>
            <a:ext cx="6944139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Making Mobile App Development simple</a:t>
            </a:r>
            <a:endParaRPr lang="en-US"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F# and Fabulous</a:t>
            </a:r>
            <a:endParaRPr lang="en-US"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2C1AC-3F5A-4840-8AC1-6C292BCF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78" y="357800"/>
            <a:ext cx="2963812" cy="953400"/>
          </a:xfrm>
        </p:spPr>
        <p:txBody>
          <a:bodyPr/>
          <a:lstStyle/>
          <a:p>
            <a:r>
              <a:rPr lang="en-US" dirty="0" err="1"/>
              <a:t>FabulousContacts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3B288-1E42-45C2-8826-784C2DEF8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Contacts manager application</a:t>
            </a:r>
          </a:p>
          <a:p>
            <a:endParaRPr lang="en-US" dirty="0"/>
          </a:p>
          <a:p>
            <a:r>
              <a:rPr lang="en-US" dirty="0"/>
              <a:t>Real world-y sample</a:t>
            </a:r>
          </a:p>
          <a:p>
            <a:endParaRPr lang="en-US" dirty="0"/>
          </a:p>
          <a:p>
            <a:r>
              <a:rPr lang="en-US" dirty="0"/>
              <a:t>Multiple pages</a:t>
            </a:r>
          </a:p>
          <a:p>
            <a:endParaRPr lang="en-US" dirty="0"/>
          </a:p>
          <a:p>
            <a:r>
              <a:rPr lang="en-US" dirty="0"/>
              <a:t>Persistent storage: SQLite</a:t>
            </a:r>
          </a:p>
          <a:p>
            <a:endParaRPr lang="en-US" dirty="0"/>
          </a:p>
          <a:p>
            <a:r>
              <a:rPr lang="en-US" dirty="0"/>
              <a:t>Device APIs: Pictures, Maps, Geolocation</a:t>
            </a: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2A7E1-7D0C-4600-B472-EB3F97D538A9}"/>
              </a:ext>
            </a:extLst>
          </p:cNvPr>
          <p:cNvGrpSpPr/>
          <p:nvPr/>
        </p:nvGrpSpPr>
        <p:grpSpPr>
          <a:xfrm>
            <a:off x="3319841" y="516132"/>
            <a:ext cx="5695985" cy="4111236"/>
            <a:chOff x="3279849" y="0"/>
            <a:chExt cx="7126155" cy="5143500"/>
          </a:xfrm>
        </p:grpSpPr>
        <p:pic>
          <p:nvPicPr>
            <p:cNvPr id="6" name="Picture 5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9C8DFE60-B929-400F-8B2E-8B1502537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849" y="0"/>
              <a:ext cx="2375385" cy="5143500"/>
            </a:xfrm>
            <a:prstGeom prst="rect">
              <a:avLst/>
            </a:prstGeom>
          </p:spPr>
        </p:pic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2920E8CF-750D-419F-B07E-4DA807790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5234" y="0"/>
              <a:ext cx="2375385" cy="5143500"/>
            </a:xfrm>
            <a:prstGeom prst="rect">
              <a:avLst/>
            </a:prstGeom>
          </p:spPr>
        </p:pic>
        <p:pic>
          <p:nvPicPr>
            <p:cNvPr id="10" name="Picture 9" descr="Map&#10;&#10;Description automatically generated">
              <a:extLst>
                <a:ext uri="{FF2B5EF4-FFF2-40B4-BE49-F238E27FC236}">
                  <a16:creationId xmlns:a16="http://schemas.microsoft.com/office/drawing/2014/main" id="{2FC2AF85-D6CA-449B-A71D-2FA48318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0619" y="0"/>
              <a:ext cx="2375385" cy="5143500"/>
            </a:xfrm>
            <a:prstGeom prst="rect">
              <a:avLst/>
            </a:prstGeom>
          </p:spPr>
        </p:pic>
      </p:grp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726100-7290-4885-B232-71A52477B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11" y="4008971"/>
            <a:ext cx="1429407" cy="5531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8AFE967-C1F7-4B34-AA92-802A3ABDE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2477" y="4095059"/>
            <a:ext cx="1285875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4188B5-A861-462F-A2E1-6734FD9C10A7}"/>
              </a:ext>
            </a:extLst>
          </p:cNvPr>
          <p:cNvSpPr txBox="1"/>
          <p:nvPr/>
        </p:nvSpPr>
        <p:spPr>
          <a:xfrm>
            <a:off x="-455773" y="4627368"/>
            <a:ext cx="4171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Roboto" panose="020B0604020202020204" charset="0"/>
                <a:ea typeface="Roboto" panose="020B0604020202020204" charset="0"/>
                <a:hlinkClick r:id="rId8"/>
              </a:rPr>
              <a:t>https://github.com/TimLariviere/FabulousContacts</a:t>
            </a:r>
            <a:endParaRPr lang="en-US" sz="11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373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4708634" y="336050"/>
            <a:ext cx="4274241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solidFill>
                  <a:schemeClr val="lt1"/>
                </a:solidFill>
              </a:rPr>
              <a:t>FabulousPlanets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43FD3B-1637-492B-B93C-864607CA4B6B}"/>
              </a:ext>
            </a:extLst>
          </p:cNvPr>
          <p:cNvSpPr txBox="1">
            <a:spLocks/>
          </p:cNvSpPr>
          <p:nvPr/>
        </p:nvSpPr>
        <p:spPr>
          <a:xfrm>
            <a:off x="5441754" y="1450033"/>
            <a:ext cx="3040094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Solar system planets explorer</a:t>
            </a:r>
          </a:p>
          <a:p>
            <a:pPr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Mix Fabulous and 3D with Urho3D</a:t>
            </a:r>
          </a:p>
          <a:p>
            <a:pPr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Show how to use 3</a:t>
            </a:r>
            <a:r>
              <a:rPr lang="en-US" sz="1200" baseline="30000" dirty="0">
                <a:solidFill>
                  <a:schemeClr val="bg1"/>
                </a:solidFill>
              </a:rPr>
              <a:t>rd</a:t>
            </a:r>
            <a:r>
              <a:rPr lang="en-US" sz="1200" dirty="0">
                <a:solidFill>
                  <a:schemeClr val="bg1"/>
                </a:solidFill>
              </a:rPr>
              <a:t> party libraries inside Fabulous’ declarative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E9E95-6395-4E82-A6F2-ED1768E18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57" y="0"/>
            <a:ext cx="2934052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482E8-7CAC-446E-B926-41AA64BBD71A}"/>
              </a:ext>
            </a:extLst>
          </p:cNvPr>
          <p:cNvSpPr txBox="1"/>
          <p:nvPr/>
        </p:nvSpPr>
        <p:spPr>
          <a:xfrm>
            <a:off x="4875953" y="4653561"/>
            <a:ext cx="4171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B0604020202020204" charset="0"/>
                <a:ea typeface="Roboto" panose="020B0604020202020204" charset="0"/>
                <a:hlinkClick r:id="rId4"/>
              </a:rPr>
              <a:t>https://github.com/TimLariviere/FabulousPlanets</a:t>
            </a:r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03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2C1AC-3F5A-4840-8AC1-6C292BCF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78" y="357800"/>
            <a:ext cx="2963812" cy="953400"/>
          </a:xfrm>
        </p:spPr>
        <p:txBody>
          <a:bodyPr/>
          <a:lstStyle/>
          <a:p>
            <a:r>
              <a:rPr lang="en-US" dirty="0" err="1"/>
              <a:t>Tawasal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3B288-1E42-45C2-8826-784C2DEF8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074" y="1465800"/>
            <a:ext cx="2911263" cy="3163500"/>
          </a:xfrm>
        </p:spPr>
        <p:txBody>
          <a:bodyPr/>
          <a:lstStyle/>
          <a:p>
            <a:r>
              <a:rPr lang="en-US" dirty="0"/>
              <a:t>Messenger &amp; super app, offering free voice, text, videoconferencing and lifestyle services to clients around the world</a:t>
            </a:r>
          </a:p>
          <a:p>
            <a:endParaRPr lang="en-US" dirty="0"/>
          </a:p>
          <a:p>
            <a:r>
              <a:rPr lang="en-US" dirty="0"/>
              <a:t>In production today!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535CADF-6AD4-4FD3-8C14-C07804A7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945" y="0"/>
            <a:ext cx="2566961" cy="51435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ADED36-E2F4-4473-B104-4D3AE80CA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61" y="0"/>
            <a:ext cx="2566961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04EBD0-A53E-4049-B90D-38CF037DD600}"/>
              </a:ext>
            </a:extLst>
          </p:cNvPr>
          <p:cNvSpPr txBox="1"/>
          <p:nvPr/>
        </p:nvSpPr>
        <p:spPr>
          <a:xfrm>
            <a:off x="481739" y="4629300"/>
            <a:ext cx="2289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Learn more: </a:t>
            </a:r>
            <a:r>
              <a:rPr lang="en-US" sz="12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hlinkClick r:id="rId4"/>
              </a:rPr>
              <a:t>They use Fabulous</a:t>
            </a:r>
            <a:endParaRPr lang="en-US" sz="12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DABD54-60F0-4463-A47F-4693FF464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17" y="3223758"/>
            <a:ext cx="1429407" cy="55317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A42D347-0107-4BB9-BCD2-C76F544D7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2983" y="3309846"/>
            <a:ext cx="1285875" cy="381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296FF4-1B52-4B9B-883D-B9F8B4E80445}"/>
              </a:ext>
            </a:extLst>
          </p:cNvPr>
          <p:cNvSpPr txBox="1"/>
          <p:nvPr/>
        </p:nvSpPr>
        <p:spPr>
          <a:xfrm>
            <a:off x="711286" y="3784495"/>
            <a:ext cx="168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B0604020202020204" charset="0"/>
                <a:ea typeface="Roboto" panose="020B0604020202020204" charset="0"/>
                <a:hlinkClick r:id="rId8"/>
              </a:rPr>
              <a:t>www.tawasal.ae</a:t>
            </a:r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455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Contribute!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4F6BDA-AB89-43A7-8B6C-D6D7B07C4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GitHub: </a:t>
            </a:r>
            <a:r>
              <a:rPr lang="en-US" sz="1600" dirty="0">
                <a:hlinkClick r:id="rId3"/>
              </a:rPr>
              <a:t>https://github.com/fsprojects/Fabulous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Documentation: </a:t>
            </a:r>
            <a:r>
              <a:rPr lang="en-US" sz="1600" dirty="0">
                <a:hlinkClick r:id="rId4"/>
              </a:rPr>
              <a:t>https://fsprojects.github.io/Fabulous/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Videos (Channel 9):</a:t>
            </a:r>
          </a:p>
          <a:p>
            <a:pPr lvl="1"/>
            <a:r>
              <a:rPr lang="en-US" sz="1200" dirty="0">
                <a:hlinkClick r:id="rId5"/>
              </a:rPr>
              <a:t>Introduction to Fabulous</a:t>
            </a:r>
            <a:endParaRPr lang="en-US" sz="1200" dirty="0"/>
          </a:p>
          <a:p>
            <a:pPr lvl="1"/>
            <a:r>
              <a:rPr lang="en-US" sz="1200" dirty="0">
                <a:hlinkClick r:id="rId6"/>
              </a:rPr>
              <a:t>Fabulous - Beyond MVU basics</a:t>
            </a:r>
            <a:br>
              <a:rPr lang="en-US" sz="1200" dirty="0"/>
            </a:br>
            <a:endParaRPr lang="en-US" sz="1200" dirty="0"/>
          </a:p>
          <a:p>
            <a:r>
              <a:rPr lang="en-US" sz="1600" dirty="0"/>
              <a:t>Blog posts: </a:t>
            </a:r>
            <a:r>
              <a:rPr lang="en-US" sz="1600" dirty="0">
                <a:hlinkClick r:id="rId7"/>
              </a:rPr>
              <a:t>https://devblogs.microsoft.com/xamarin/tag/fabulous/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447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EC4-A09C-47FC-AAE9-70245D4A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Meetup organized by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22858-3E5E-491C-9412-0F656DFA3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1793" y="834500"/>
            <a:ext cx="5476262" cy="3748547"/>
          </a:xfrm>
        </p:spPr>
        <p:txBody>
          <a:bodyPr/>
          <a:lstStyle/>
          <a:p>
            <a:pPr marL="152400" indent="0">
              <a:buNone/>
            </a:pPr>
            <a:r>
              <a:rPr lang="en-US" sz="1600" dirty="0">
                <a:solidFill>
                  <a:schemeClr val="lt2"/>
                </a:solidFill>
              </a:rPr>
              <a:t>D-EDGE combines technology and marketing to help hotels sell online and leverage the entire distribution chain.</a:t>
            </a:r>
          </a:p>
          <a:p>
            <a:pPr marL="152400" indent="0">
              <a:buNone/>
            </a:pPr>
            <a:br>
              <a:rPr lang="en-US" sz="1600" dirty="0">
                <a:solidFill>
                  <a:schemeClr val="lt2"/>
                </a:solidFill>
              </a:rPr>
            </a:br>
            <a:r>
              <a:rPr lang="en-US" sz="1600" dirty="0">
                <a:solidFill>
                  <a:schemeClr val="lt2"/>
                </a:solidFill>
              </a:rPr>
              <a:t>With a team of 350 experts located in over 20 countries, D-EDGE provides localized support, services and tools to over 12,000 hotels.</a:t>
            </a:r>
          </a:p>
          <a:p>
            <a:pPr marL="152400" indent="0">
              <a:buNone/>
            </a:pPr>
            <a:endParaRPr lang="en-US" sz="1600" dirty="0">
              <a:solidFill>
                <a:schemeClr val="lt2"/>
              </a:solidFill>
            </a:endParaRPr>
          </a:p>
          <a:p>
            <a:pPr marL="152400" indent="0">
              <a:buNone/>
            </a:pPr>
            <a:r>
              <a:rPr lang="en-US" sz="1600" dirty="0">
                <a:solidFill>
                  <a:schemeClr val="lt2"/>
                </a:solidFill>
              </a:rPr>
              <a:t>With its global network of 500+ partners, D-EDGE’s ever-expanding ecosystem is a positive place for hotels to do business and grow.</a:t>
            </a:r>
          </a:p>
        </p:txBody>
      </p:sp>
      <p:pic>
        <p:nvPicPr>
          <p:cNvPr id="4" name="Google Shape;75;p13">
            <a:extLst>
              <a:ext uri="{FF2B5EF4-FFF2-40B4-BE49-F238E27FC236}">
                <a16:creationId xmlns:a16="http://schemas.microsoft.com/office/drawing/2014/main" id="{D9A96AB6-0D41-4D2B-B3B7-287FBD4A91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8432" b="48757"/>
          <a:stretch/>
        </p:blipFill>
        <p:spPr>
          <a:xfrm>
            <a:off x="647909" y="2466873"/>
            <a:ext cx="1964338" cy="48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659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68300">
              <a:buSzPts val="2200"/>
              <a:buFont typeface="Montserrat"/>
              <a:buChar char="-"/>
            </a:pPr>
            <a:r>
              <a:rPr lang="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Manager </a:t>
            </a: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@ Barcelona</a:t>
            </a:r>
          </a:p>
          <a:p>
            <a:pPr indent="-368300">
              <a:buSzPts val="2200"/>
              <a:buFont typeface="Montserrat"/>
              <a:buChar char="-"/>
            </a:pPr>
            <a:endParaRPr lang="fr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>
              <a:buSzPts val="2200"/>
              <a:buFont typeface="Montserrat"/>
              <a:buChar char="-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 Lead .NET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@ Barcelona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>
              <a:buSzPts val="2200"/>
              <a:buFont typeface="Montserrat"/>
              <a:buChar char="-"/>
            </a:pP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>
              <a:buSzPts val="2200"/>
              <a:buFont typeface="Montserrat"/>
              <a:buChar char="-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 .NET/JS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@ Paris, Nantes or Bordeaux</a:t>
            </a:r>
            <a:endParaRPr lang="fr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>
              <a:buSzPts val="2200"/>
              <a:buFont typeface="Montserrat"/>
              <a:buChar char="-"/>
            </a:pPr>
            <a:endParaRPr lang="fr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>
              <a:buSzPts val="2200"/>
              <a:buFont typeface="Montserrat"/>
              <a:buChar char="-"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job openings at </a:t>
            </a:r>
            <a:r>
              <a:rPr lang="fr-FR" dirty="0">
                <a:latin typeface="Montserrat"/>
                <a:sym typeface="Montserrat"/>
                <a:hlinkClick r:id="rId3"/>
              </a:rPr>
              <a:t>https://d-edge.welcomekit.co</a:t>
            </a:r>
            <a:endParaRPr lang="fr-FR" dirty="0">
              <a:latin typeface="Montserrat"/>
              <a:sym typeface="Montserrat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fr-FR" i="1" dirty="0">
                <a:latin typeface="Montserrat"/>
                <a:sym typeface="Montserrat"/>
              </a:rPr>
            </a:br>
            <a:r>
              <a:rPr lang="fr-FR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silladjil@d-edge.com </a:t>
            </a:r>
            <a:r>
              <a:rPr lang="fr-FR" i="1" dirty="0">
                <a:latin typeface="Montserrat"/>
                <a:ea typeface="Montserrat"/>
                <a:cs typeface="Montserrat"/>
                <a:sym typeface="Montserrat"/>
              </a:rPr>
              <a:t>- Talent Acquisition Manager</a:t>
            </a:r>
          </a:p>
        </p:txBody>
      </p:sp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Interested about D-EDGE?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ctrTitle"/>
          </p:nvPr>
        </p:nvSpPr>
        <p:spPr>
          <a:xfrm>
            <a:off x="390525" y="22764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/>
              <a:t>Stay tuned</a:t>
            </a:r>
            <a:br>
              <a:rPr lang="en-US" sz="4300" dirty="0"/>
            </a:br>
            <a:r>
              <a:rPr lang="en-US" sz="4300" dirty="0"/>
              <a:t>for the next Meetup!</a:t>
            </a:r>
            <a:endParaRPr sz="4000" i="1" dirty="0"/>
          </a:p>
        </p:txBody>
      </p:sp>
      <p:sp>
        <p:nvSpPr>
          <p:cNvPr id="274" name="Google Shape;274;p43"/>
          <p:cNvSpPr txBox="1">
            <a:spLocks noGrp="1"/>
          </p:cNvSpPr>
          <p:nvPr>
            <p:ph type="subTitle" idx="1"/>
          </p:nvPr>
        </p:nvSpPr>
        <p:spPr>
          <a:xfrm>
            <a:off x="390525" y="32463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err="1"/>
              <a:t>Planned</a:t>
            </a:r>
            <a:r>
              <a:rPr lang="fr" dirty="0"/>
              <a:t> for </a:t>
            </a:r>
            <a:r>
              <a:rPr lang="fr" dirty="0" err="1"/>
              <a:t>mid-January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1283"/>
          <a:stretch/>
        </p:blipFill>
        <p:spPr>
          <a:xfrm>
            <a:off x="-118525" y="0"/>
            <a:ext cx="92625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143982" y="2075549"/>
            <a:ext cx="87375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 dirty="0"/>
              <a:t>Thank you!</a:t>
            </a:r>
            <a:endParaRPr sz="4800" b="1" dirty="0"/>
          </a:p>
        </p:txBody>
      </p:sp>
      <p:sp>
        <p:nvSpPr>
          <p:cNvPr id="267" name="Google Shape;267;p42"/>
          <p:cNvSpPr txBox="1">
            <a:spLocks noGrp="1"/>
          </p:cNvSpPr>
          <p:nvPr>
            <p:ph type="body" idx="1"/>
          </p:nvPr>
        </p:nvSpPr>
        <p:spPr>
          <a:xfrm>
            <a:off x="-118525" y="2483050"/>
            <a:ext cx="9262500" cy="17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" i="1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i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latin typeface="Montserrat"/>
                <a:ea typeface="Montserrat"/>
                <a:cs typeface="Montserrat"/>
                <a:sym typeface="Montserrat"/>
              </a:rPr>
              <a:t>www.d-edge.com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42"/>
          <p:cNvPicPr preferRelativeResize="0"/>
          <p:nvPr/>
        </p:nvPicPr>
        <p:blipFill rotWithShape="1">
          <a:blip r:embed="rId4">
            <a:alphaModFix/>
          </a:blip>
          <a:srcRect b="48757"/>
          <a:stretch/>
        </p:blipFill>
        <p:spPr>
          <a:xfrm>
            <a:off x="2917500" y="4427975"/>
            <a:ext cx="3190502" cy="4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Any questions?</a:t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 rotWithShape="1">
          <a:blip r:embed="rId3">
            <a:alphaModFix/>
          </a:blip>
          <a:srcRect l="268" t="11634" r="268" b="14635"/>
          <a:stretch/>
        </p:blipFill>
        <p:spPr>
          <a:xfrm>
            <a:off x="0" y="619050"/>
            <a:ext cx="9144000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.NET mobile development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2C35CC-682C-420F-A554-749A27303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Xamarin: Native mobile development with .NET</a:t>
            </a:r>
          </a:p>
          <a:p>
            <a:pPr marL="152400" indent="0">
              <a:buNone/>
            </a:pPr>
            <a:endParaRPr lang="en-US" dirty="0"/>
          </a:p>
          <a:p>
            <a:r>
              <a:rPr lang="en-US" dirty="0" err="1"/>
              <a:t>Xamarin.Forms</a:t>
            </a:r>
            <a:r>
              <a:rPr lang="en-US" dirty="0"/>
              <a:t>: Shared UI written in XAML, rendered as native controls at runtime</a:t>
            </a:r>
          </a:p>
          <a:p>
            <a:endParaRPr lang="en-US" dirty="0"/>
          </a:p>
          <a:p>
            <a:r>
              <a:rPr lang="en-US" dirty="0"/>
              <a:t>Tailored for Object-Oriented Programming (C#)</a:t>
            </a:r>
          </a:p>
          <a:p>
            <a:pPr lvl="1"/>
            <a:r>
              <a:rPr lang="en-US" dirty="0"/>
              <a:t>Static views</a:t>
            </a:r>
          </a:p>
          <a:p>
            <a:pPr lvl="1"/>
            <a:r>
              <a:rPr lang="en-US" dirty="0"/>
              <a:t>Relies on mutability</a:t>
            </a:r>
          </a:p>
          <a:p>
            <a:pPr lvl="1"/>
            <a:r>
              <a:rPr lang="en-US" dirty="0"/>
              <a:t>Hard to ensure state consistency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D2CB4-91AA-411A-BECF-5016FFA19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85" y="1465800"/>
            <a:ext cx="5345640" cy="241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D11D-8F8E-4951-B644-970EE59D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D2658-3DBF-4BD6-9EF2-936D1368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8" y="693916"/>
            <a:ext cx="2821630" cy="4303809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562DE2-D764-495C-9707-F3D299D5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507" y="1124612"/>
            <a:ext cx="3813681" cy="3432313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2766897-D41A-4548-A463-E3DDB6B34C53}"/>
              </a:ext>
            </a:extLst>
          </p:cNvPr>
          <p:cNvSpPr txBox="1">
            <a:spLocks/>
          </p:cNvSpPr>
          <p:nvPr/>
        </p:nvSpPr>
        <p:spPr>
          <a:xfrm>
            <a:off x="5478726" y="790817"/>
            <a:ext cx="614778" cy="333795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/>
              <a:t>iOS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141354E-29D8-4CF2-861E-8EDFE086ADF7}"/>
              </a:ext>
            </a:extLst>
          </p:cNvPr>
          <p:cNvSpPr txBox="1">
            <a:spLocks/>
          </p:cNvSpPr>
          <p:nvPr/>
        </p:nvSpPr>
        <p:spPr>
          <a:xfrm>
            <a:off x="7181630" y="790817"/>
            <a:ext cx="789552" cy="333795"/>
          </a:xfrm>
          <a:prstGeom prst="rect">
            <a:avLst/>
          </a:prstGeom>
        </p:spPr>
        <p:txBody>
          <a:bodyPr wrap="square" anchor="t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/>
              <a:t>Android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727FBDC-69FB-410B-A8FE-6F9BC3E081BF}"/>
              </a:ext>
            </a:extLst>
          </p:cNvPr>
          <p:cNvSpPr/>
          <p:nvPr/>
        </p:nvSpPr>
        <p:spPr>
          <a:xfrm>
            <a:off x="3267081" y="2421698"/>
            <a:ext cx="1331843" cy="6027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F#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1806C-68A3-40EE-934F-CFE15591D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Functional-first programming language</a:t>
            </a:r>
          </a:p>
          <a:p>
            <a:endParaRPr lang="en-US" dirty="0"/>
          </a:p>
          <a:p>
            <a:r>
              <a:rPr lang="en-US" dirty="0"/>
              <a:t>Multi-paradigm</a:t>
            </a:r>
          </a:p>
          <a:p>
            <a:endParaRPr lang="en-US" dirty="0"/>
          </a:p>
          <a:p>
            <a:r>
              <a:rPr lang="en-US" dirty="0"/>
              <a:t>Part of .NET</a:t>
            </a:r>
          </a:p>
          <a:p>
            <a:endParaRPr lang="en-US" dirty="0"/>
          </a:p>
          <a:p>
            <a:r>
              <a:rPr lang="en-US" dirty="0"/>
              <a:t>Immutability by default</a:t>
            </a:r>
          </a:p>
          <a:p>
            <a:endParaRPr lang="en-US" dirty="0"/>
          </a:p>
          <a:p>
            <a:r>
              <a:rPr lang="en-US" dirty="0"/>
              <a:t>Non-nullability by default</a:t>
            </a:r>
          </a:p>
          <a:p>
            <a:endParaRPr lang="en-US" dirty="0"/>
          </a:p>
          <a:p>
            <a:r>
              <a:rPr lang="en-US" dirty="0"/>
              <a:t>Expressions instead of statements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26E81A1-2EAA-443C-8128-C858C62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581" y="834500"/>
            <a:ext cx="5571660" cy="3383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8DC9B-5A15-404F-BDCD-D6A3EF2E9B10}"/>
              </a:ext>
            </a:extLst>
          </p:cNvPr>
          <p:cNvSpPr txBox="1"/>
          <p:nvPr/>
        </p:nvSpPr>
        <p:spPr>
          <a:xfrm>
            <a:off x="3948549" y="4309000"/>
            <a:ext cx="4545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Roboto" panose="020B0604020202020204" charset="0"/>
                <a:ea typeface="Roboto" panose="020B0604020202020204" charset="0"/>
              </a:rPr>
              <a:t>Source: </a:t>
            </a:r>
            <a:r>
              <a:rPr lang="en-US" sz="1050" dirty="0">
                <a:latin typeface="Roboto" panose="020B0604020202020204" charset="0"/>
                <a:ea typeface="Roboto" panose="020B0604020202020204" charset="0"/>
                <a:hlinkClick r:id="rId4"/>
              </a:rPr>
              <a:t>http://tomasp.net/blog/2016/fslab-ionide/</a:t>
            </a:r>
            <a:endParaRPr lang="en-US" sz="105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00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9AA3E5-A1A9-442B-BCBF-2A5E8CBD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F# is great for everyone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6DB33-0D8A-43B4-8230-22BD86399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Contrary to popular belief, FP is not hard to learn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OOP requires way more knowledge before being efficient (many design patterns)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Today, “good code” already uses many functional concepts</a:t>
            </a:r>
          </a:p>
        </p:txBody>
      </p:sp>
    </p:spTree>
    <p:extLst>
      <p:ext uri="{BB962C8B-B14F-4D97-AF65-F5344CB8AC3E}">
        <p14:creationId xmlns:p14="http://schemas.microsoft.com/office/powerpoint/2010/main" val="344783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9AA3E5-A1A9-442B-BCBF-2A5E8CBD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F# is great for everyone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6DB33-0D8A-43B4-8230-22BD86399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More concise: less noise, type inference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More reliable: no null by default, immutability, pure functions, etc.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Richer type system: discriminated unions, records, pattern matching, etc.</a:t>
            </a:r>
            <a:br>
              <a:rPr lang="en-US" dirty="0"/>
            </a:br>
            <a:r>
              <a:rPr lang="en-US" dirty="0"/>
              <a:t>(all slowly being added to C#, albeit with some inconsistencies)</a:t>
            </a:r>
          </a:p>
        </p:txBody>
      </p:sp>
    </p:spTree>
    <p:extLst>
      <p:ext uri="{BB962C8B-B14F-4D97-AF65-F5344CB8AC3E}">
        <p14:creationId xmlns:p14="http://schemas.microsoft.com/office/powerpoint/2010/main" val="351103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What is Fabulous?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219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90901F-D37F-0D4F-BBF2-6CC456A1E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09" y="131380"/>
            <a:ext cx="2442884" cy="763401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BCC408A4-0B71-F84D-99BC-1B98B4B9FEFF}"/>
              </a:ext>
            </a:extLst>
          </p:cNvPr>
          <p:cNvSpPr txBox="1"/>
          <p:nvPr/>
        </p:nvSpPr>
        <p:spPr>
          <a:xfrm>
            <a:off x="1033026" y="639736"/>
            <a:ext cx="4960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1400" dirty="0">
                <a:latin typeface="Montserrat" panose="020B0604020202020204" charset="0"/>
                <a:hlinkClick r:id="rId3"/>
              </a:rPr>
              <a:t>https://github.com/fsprojects/Fabulous</a:t>
            </a:r>
            <a:endParaRPr lang="en-FR" sz="1400" dirty="0">
              <a:latin typeface="Montserrat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6703E-43F2-4540-8A86-7FB948693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331" y="131380"/>
            <a:ext cx="3352799" cy="4459981"/>
          </a:xfrm>
          <a:prstGeom prst="rect">
            <a:avLst/>
          </a:prstGeom>
        </p:spPr>
      </p:pic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DDFDB833-EFDD-4A4F-B117-3724207B5120}"/>
              </a:ext>
            </a:extLst>
          </p:cNvPr>
          <p:cNvSpPr txBox="1">
            <a:spLocks/>
          </p:cNvSpPr>
          <p:nvPr/>
        </p:nvSpPr>
        <p:spPr>
          <a:xfrm>
            <a:off x="87097" y="1128866"/>
            <a:ext cx="5404560" cy="3462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14350" indent="-285750">
              <a:buClr>
                <a:schemeClr val="accent4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Brings Functional Programming to existing .NET desktop &amp; mobile frameworks</a:t>
            </a:r>
          </a:p>
          <a:p>
            <a:pPr marL="514350" indent="-285750">
              <a:buClr>
                <a:schemeClr val="accent4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4">
                  <a:lumMod val="1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514350" indent="-285750">
              <a:buClr>
                <a:schemeClr val="accent4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Model-View-Update (MVU) architecture</a:t>
            </a:r>
          </a:p>
          <a:p>
            <a:pPr marL="514350" indent="-285750">
              <a:buClr>
                <a:schemeClr val="accent4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4">
                  <a:lumMod val="1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514350" indent="-285750">
              <a:buClr>
                <a:schemeClr val="accent4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Declarative UI programming</a:t>
            </a:r>
          </a:p>
          <a:p>
            <a:pPr marL="514350" indent="-285750">
              <a:buClr>
                <a:schemeClr val="accent4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4">
                  <a:lumMod val="1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514350" indent="-285750">
              <a:buClr>
                <a:schemeClr val="accent4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Complete app in one single language: F#</a:t>
            </a:r>
          </a:p>
          <a:p>
            <a:pPr marL="514350" indent="-285750">
              <a:buClr>
                <a:schemeClr val="accent4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4">
                  <a:lumMod val="1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514350" indent="-285750">
              <a:buClr>
                <a:schemeClr val="accent4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See your changes without restarting your application with </a:t>
            </a:r>
            <a:r>
              <a:rPr lang="en-US" sz="1400" dirty="0" err="1">
                <a:solidFill>
                  <a:schemeClr val="accent4">
                    <a:lumMod val="1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LiveUpdate</a:t>
            </a:r>
            <a:endParaRPr lang="en-US" sz="1400" dirty="0">
              <a:solidFill>
                <a:schemeClr val="accent4">
                  <a:lumMod val="1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accent4">
                  <a:lumMod val="10000"/>
                </a:schemeClr>
              </a:buClr>
            </a:pPr>
            <a:endParaRPr lang="en-US" sz="16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65618-0E7B-4A6C-8E32-CB88A7F82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59" y="4232651"/>
            <a:ext cx="1147871" cy="3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83192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32975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812</Words>
  <Application>Microsoft Macintosh PowerPoint</Application>
  <PresentationFormat>On-screen Show (16:9)</PresentationFormat>
  <Paragraphs>179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Roboto</vt:lpstr>
      <vt:lpstr>Arial</vt:lpstr>
      <vt:lpstr>Montserrat</vt:lpstr>
      <vt:lpstr>Montserrat Medium</vt:lpstr>
      <vt:lpstr>Material</vt:lpstr>
      <vt:lpstr>Hi!</vt:lpstr>
      <vt:lpstr>PowerPoint Presentation</vt:lpstr>
      <vt:lpstr>.NET mobile development</vt:lpstr>
      <vt:lpstr>Xamarin.Forms</vt:lpstr>
      <vt:lpstr>F#</vt:lpstr>
      <vt:lpstr>F# is great for everyone</vt:lpstr>
      <vt:lpstr>F# is great for everyone</vt:lpstr>
      <vt:lpstr>What is Fabulous?</vt:lpstr>
      <vt:lpstr>PowerPoint Presentation</vt:lpstr>
      <vt:lpstr>PowerPoint Presentation</vt:lpstr>
      <vt:lpstr>MVU architecture</vt:lpstr>
      <vt:lpstr>Model View Update</vt:lpstr>
      <vt:lpstr>MVU pros</vt:lpstr>
      <vt:lpstr>Demo: Christmas shopping list</vt:lpstr>
      <vt:lpstr>Going beyond Hello World</vt:lpstr>
      <vt:lpstr>Composability &amp; Extensibility</vt:lpstr>
      <vt:lpstr>Prototyping &amp; Testability</vt:lpstr>
      <vt:lpstr>Performance</vt:lpstr>
      <vt:lpstr>Showcases</vt:lpstr>
      <vt:lpstr>FabulousContacts</vt:lpstr>
      <vt:lpstr>FabulousPlanets</vt:lpstr>
      <vt:lpstr>Tawasal</vt:lpstr>
      <vt:lpstr>Contribute!</vt:lpstr>
      <vt:lpstr>Meetup organized by</vt:lpstr>
      <vt:lpstr>Interested about D-EDGE?</vt:lpstr>
      <vt:lpstr>Stay tuned for the next Meetup!</vt:lpstr>
      <vt:lpstr>Thank you!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Hi!</dc:title>
  <dc:creator>Timothé Larivière</dc:creator>
  <cp:lastModifiedBy>Timothé Larivière</cp:lastModifiedBy>
  <cp:revision>55</cp:revision>
  <dcterms:created xsi:type="dcterms:W3CDTF">2020-12-08T10:11:05Z</dcterms:created>
  <dcterms:modified xsi:type="dcterms:W3CDTF">2020-12-15T16:48:03Z</dcterms:modified>
</cp:coreProperties>
</file>